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306"/>
  </p:notesMasterIdLst>
  <p:handoutMasterIdLst>
    <p:handoutMasterId r:id="rId307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807" r:id="rId25"/>
    <p:sldId id="287" r:id="rId26"/>
    <p:sldId id="286" r:id="rId27"/>
    <p:sldId id="808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86" r:id="rId40"/>
    <p:sldId id="815" r:id="rId41"/>
    <p:sldId id="868" r:id="rId42"/>
    <p:sldId id="867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31" r:id="rId52"/>
    <p:sldId id="825" r:id="rId53"/>
    <p:sldId id="890" r:id="rId54"/>
    <p:sldId id="891" r:id="rId55"/>
    <p:sldId id="832" r:id="rId56"/>
    <p:sldId id="889" r:id="rId57"/>
    <p:sldId id="892" r:id="rId58"/>
    <p:sldId id="827" r:id="rId59"/>
    <p:sldId id="828" r:id="rId60"/>
    <p:sldId id="843" r:id="rId61"/>
    <p:sldId id="893" r:id="rId62"/>
    <p:sldId id="894" r:id="rId63"/>
    <p:sldId id="1116" r:id="rId64"/>
    <p:sldId id="844" r:id="rId65"/>
    <p:sldId id="845" r:id="rId66"/>
    <p:sldId id="846" r:id="rId67"/>
    <p:sldId id="847" r:id="rId68"/>
    <p:sldId id="848" r:id="rId69"/>
    <p:sldId id="849" r:id="rId70"/>
    <p:sldId id="850" r:id="rId71"/>
    <p:sldId id="851" r:id="rId72"/>
    <p:sldId id="857" r:id="rId73"/>
    <p:sldId id="858" r:id="rId74"/>
    <p:sldId id="859" r:id="rId75"/>
    <p:sldId id="860" r:id="rId76"/>
    <p:sldId id="861" r:id="rId77"/>
    <p:sldId id="862" r:id="rId78"/>
    <p:sldId id="863" r:id="rId79"/>
    <p:sldId id="864" r:id="rId80"/>
    <p:sldId id="866" r:id="rId81"/>
    <p:sldId id="1106" r:id="rId82"/>
    <p:sldId id="1109" r:id="rId83"/>
    <p:sldId id="1108" r:id="rId84"/>
    <p:sldId id="1107" r:id="rId85"/>
    <p:sldId id="869" r:id="rId86"/>
    <p:sldId id="870" r:id="rId87"/>
    <p:sldId id="871" r:id="rId88"/>
    <p:sldId id="872" r:id="rId89"/>
    <p:sldId id="873" r:id="rId90"/>
    <p:sldId id="874" r:id="rId91"/>
    <p:sldId id="875" r:id="rId92"/>
    <p:sldId id="876" r:id="rId93"/>
    <p:sldId id="877" r:id="rId94"/>
    <p:sldId id="878" r:id="rId95"/>
    <p:sldId id="879" r:id="rId96"/>
    <p:sldId id="880" r:id="rId97"/>
    <p:sldId id="895" r:id="rId98"/>
    <p:sldId id="896" r:id="rId99"/>
    <p:sldId id="1104" r:id="rId100"/>
    <p:sldId id="1105" r:id="rId101"/>
    <p:sldId id="897" r:id="rId102"/>
    <p:sldId id="900" r:id="rId103"/>
    <p:sldId id="901" r:id="rId104"/>
    <p:sldId id="902" r:id="rId105"/>
    <p:sldId id="903" r:id="rId106"/>
    <p:sldId id="904" r:id="rId107"/>
    <p:sldId id="905" r:id="rId108"/>
    <p:sldId id="899" r:id="rId109"/>
    <p:sldId id="898" r:id="rId110"/>
    <p:sldId id="906" r:id="rId111"/>
    <p:sldId id="1110" r:id="rId112"/>
    <p:sldId id="1111" r:id="rId113"/>
    <p:sldId id="1112" r:id="rId114"/>
    <p:sldId id="1113" r:id="rId115"/>
    <p:sldId id="1114" r:id="rId116"/>
    <p:sldId id="1115" r:id="rId117"/>
    <p:sldId id="907" r:id="rId118"/>
    <p:sldId id="908" r:id="rId119"/>
    <p:sldId id="909" r:id="rId120"/>
    <p:sldId id="910" r:id="rId121"/>
    <p:sldId id="911" r:id="rId122"/>
    <p:sldId id="912" r:id="rId123"/>
    <p:sldId id="913" r:id="rId124"/>
    <p:sldId id="914" r:id="rId125"/>
    <p:sldId id="915" r:id="rId126"/>
    <p:sldId id="916" r:id="rId127"/>
    <p:sldId id="917" r:id="rId128"/>
    <p:sldId id="918" r:id="rId129"/>
    <p:sldId id="919" r:id="rId130"/>
    <p:sldId id="920" r:id="rId131"/>
    <p:sldId id="921" r:id="rId132"/>
    <p:sldId id="922" r:id="rId133"/>
    <p:sldId id="923" r:id="rId134"/>
    <p:sldId id="924" r:id="rId135"/>
    <p:sldId id="925" r:id="rId136"/>
    <p:sldId id="926" r:id="rId137"/>
    <p:sldId id="927" r:id="rId138"/>
    <p:sldId id="928" r:id="rId139"/>
    <p:sldId id="929" r:id="rId140"/>
    <p:sldId id="930" r:id="rId141"/>
    <p:sldId id="931" r:id="rId142"/>
    <p:sldId id="932" r:id="rId143"/>
    <p:sldId id="933" r:id="rId144"/>
    <p:sldId id="934" r:id="rId145"/>
    <p:sldId id="935" r:id="rId146"/>
    <p:sldId id="936" r:id="rId147"/>
    <p:sldId id="937" r:id="rId148"/>
    <p:sldId id="938" r:id="rId149"/>
    <p:sldId id="939" r:id="rId150"/>
    <p:sldId id="940" r:id="rId151"/>
    <p:sldId id="941" r:id="rId152"/>
    <p:sldId id="942" r:id="rId153"/>
    <p:sldId id="943" r:id="rId154"/>
    <p:sldId id="944" r:id="rId155"/>
    <p:sldId id="945" r:id="rId156"/>
    <p:sldId id="946" r:id="rId157"/>
    <p:sldId id="947" r:id="rId158"/>
    <p:sldId id="948" r:id="rId159"/>
    <p:sldId id="949" r:id="rId160"/>
    <p:sldId id="950" r:id="rId161"/>
    <p:sldId id="951" r:id="rId162"/>
    <p:sldId id="952" r:id="rId163"/>
    <p:sldId id="953" r:id="rId164"/>
    <p:sldId id="954" r:id="rId165"/>
    <p:sldId id="955" r:id="rId166"/>
    <p:sldId id="956" r:id="rId167"/>
    <p:sldId id="958" r:id="rId168"/>
    <p:sldId id="959" r:id="rId169"/>
    <p:sldId id="960" r:id="rId170"/>
    <p:sldId id="961" r:id="rId171"/>
    <p:sldId id="962" r:id="rId172"/>
    <p:sldId id="963" r:id="rId173"/>
    <p:sldId id="964" r:id="rId174"/>
    <p:sldId id="965" r:id="rId175"/>
    <p:sldId id="966" r:id="rId176"/>
    <p:sldId id="967" r:id="rId177"/>
    <p:sldId id="968" r:id="rId178"/>
    <p:sldId id="969" r:id="rId179"/>
    <p:sldId id="970" r:id="rId180"/>
    <p:sldId id="992" r:id="rId181"/>
    <p:sldId id="993" r:id="rId182"/>
    <p:sldId id="971" r:id="rId183"/>
    <p:sldId id="972" r:id="rId184"/>
    <p:sldId id="973" r:id="rId185"/>
    <p:sldId id="974" r:id="rId186"/>
    <p:sldId id="975" r:id="rId187"/>
    <p:sldId id="976" r:id="rId188"/>
    <p:sldId id="977" r:id="rId189"/>
    <p:sldId id="994" r:id="rId190"/>
    <p:sldId id="995" r:id="rId191"/>
    <p:sldId id="996" r:id="rId192"/>
    <p:sldId id="998" r:id="rId193"/>
    <p:sldId id="999" r:id="rId194"/>
    <p:sldId id="1000" r:id="rId195"/>
    <p:sldId id="997" r:id="rId196"/>
    <p:sldId id="1001" r:id="rId197"/>
    <p:sldId id="1002" r:id="rId198"/>
    <p:sldId id="1003" r:id="rId199"/>
    <p:sldId id="957" r:id="rId200"/>
    <p:sldId id="978" r:id="rId201"/>
    <p:sldId id="979" r:id="rId202"/>
    <p:sldId id="980" r:id="rId203"/>
    <p:sldId id="981" r:id="rId204"/>
    <p:sldId id="982" r:id="rId205"/>
    <p:sldId id="983" r:id="rId206"/>
    <p:sldId id="984" r:id="rId207"/>
    <p:sldId id="985" r:id="rId208"/>
    <p:sldId id="986" r:id="rId209"/>
    <p:sldId id="1117" r:id="rId210"/>
    <p:sldId id="1004" r:id="rId211"/>
    <p:sldId id="991" r:id="rId212"/>
    <p:sldId id="1008" r:id="rId213"/>
    <p:sldId id="1009" r:id="rId214"/>
    <p:sldId id="1010" r:id="rId215"/>
    <p:sldId id="1011" r:id="rId216"/>
    <p:sldId id="1015" r:id="rId217"/>
    <p:sldId id="1016" r:id="rId218"/>
    <p:sldId id="1017" r:id="rId219"/>
    <p:sldId id="1018" r:id="rId220"/>
    <p:sldId id="1019" r:id="rId221"/>
    <p:sldId id="1022" r:id="rId222"/>
    <p:sldId id="1023" r:id="rId223"/>
    <p:sldId id="1024" r:id="rId224"/>
    <p:sldId id="1025" r:id="rId225"/>
    <p:sldId id="1026" r:id="rId226"/>
    <p:sldId id="1027" r:id="rId227"/>
    <p:sldId id="1030" r:id="rId228"/>
    <p:sldId id="1031" r:id="rId229"/>
    <p:sldId id="1032" r:id="rId230"/>
    <p:sldId id="1035" r:id="rId231"/>
    <p:sldId id="1036" r:id="rId232"/>
    <p:sldId id="1037" r:id="rId233"/>
    <p:sldId id="1038" r:id="rId234"/>
    <p:sldId id="1041" r:id="rId235"/>
    <p:sldId id="1042" r:id="rId236"/>
    <p:sldId id="1043" r:id="rId237"/>
    <p:sldId id="1046" r:id="rId238"/>
    <p:sldId id="1047" r:id="rId239"/>
    <p:sldId id="1048" r:id="rId240"/>
    <p:sldId id="1049" r:id="rId241"/>
    <p:sldId id="1052" r:id="rId242"/>
    <p:sldId id="1053" r:id="rId243"/>
    <p:sldId id="1054" r:id="rId244"/>
    <p:sldId id="1055" r:id="rId245"/>
    <p:sldId id="1056" r:id="rId246"/>
    <p:sldId id="1057" r:id="rId247"/>
    <p:sldId id="1060" r:id="rId248"/>
    <p:sldId id="1061" r:id="rId249"/>
    <p:sldId id="1062" r:id="rId250"/>
    <p:sldId id="1063" r:id="rId251"/>
    <p:sldId id="1064" r:id="rId252"/>
    <p:sldId id="1065" r:id="rId253"/>
    <p:sldId id="1066" r:id="rId254"/>
    <p:sldId id="1069" r:id="rId255"/>
    <p:sldId id="1070" r:id="rId256"/>
    <p:sldId id="1071" r:id="rId257"/>
    <p:sldId id="1072" r:id="rId258"/>
    <p:sldId id="1073" r:id="rId259"/>
    <p:sldId id="1076" r:id="rId260"/>
    <p:sldId id="1077" r:id="rId261"/>
    <p:sldId id="1078" r:id="rId262"/>
    <p:sldId id="1079" r:id="rId263"/>
    <p:sldId id="1082" r:id="rId264"/>
    <p:sldId id="1083" r:id="rId265"/>
    <p:sldId id="1084" r:id="rId266"/>
    <p:sldId id="1085" r:id="rId267"/>
    <p:sldId id="1088" r:id="rId268"/>
    <p:sldId id="1089" r:id="rId269"/>
    <p:sldId id="1090" r:id="rId270"/>
    <p:sldId id="1091" r:id="rId271"/>
    <p:sldId id="1092" r:id="rId272"/>
    <p:sldId id="829" r:id="rId273"/>
    <p:sldId id="830" r:id="rId274"/>
    <p:sldId id="833" r:id="rId275"/>
    <p:sldId id="834" r:id="rId276"/>
    <p:sldId id="835" r:id="rId277"/>
    <p:sldId id="836" r:id="rId278"/>
    <p:sldId id="888" r:id="rId279"/>
    <p:sldId id="887" r:id="rId280"/>
    <p:sldId id="837" r:id="rId281"/>
    <p:sldId id="842" r:id="rId282"/>
    <p:sldId id="841" r:id="rId283"/>
    <p:sldId id="838" r:id="rId284"/>
    <p:sldId id="839" r:id="rId285"/>
    <p:sldId id="840" r:id="rId286"/>
    <p:sldId id="853" r:id="rId287"/>
    <p:sldId id="854" r:id="rId288"/>
    <p:sldId id="1093" r:id="rId289"/>
    <p:sldId id="1094" r:id="rId290"/>
    <p:sldId id="1095" r:id="rId291"/>
    <p:sldId id="1096" r:id="rId292"/>
    <p:sldId id="1097" r:id="rId293"/>
    <p:sldId id="1098" r:id="rId294"/>
    <p:sldId id="1099" r:id="rId295"/>
    <p:sldId id="1100" r:id="rId296"/>
    <p:sldId id="1101" r:id="rId297"/>
    <p:sldId id="1102" r:id="rId298"/>
    <p:sldId id="1103" r:id="rId299"/>
    <p:sldId id="805" r:id="rId300"/>
    <p:sldId id="288" r:id="rId301"/>
    <p:sldId id="267" r:id="rId302"/>
    <p:sldId id="806" r:id="rId303"/>
    <p:sldId id="279" r:id="rId304"/>
    <p:sldId id="266" r:id="rId305"/>
  </p:sldIdLst>
  <p:sldSz cx="12192000" cy="6858000"/>
  <p:notesSz cx="6858000" cy="9144000"/>
  <p:embeddedFontLst>
    <p:embeddedFont>
      <p:font typeface="Roboto" panose="02000000000000000000" pitchFamily="2" charset="0"/>
      <p:regular r:id="rId308"/>
      <p:bold r:id="rId309"/>
      <p:italic r:id="rId310"/>
      <p:boldItalic r:id="rId311"/>
    </p:embeddedFont>
    <p:embeddedFont>
      <p:font typeface="Roboto Light" panose="02000000000000000000" pitchFamily="2" charset="0"/>
      <p:regular r:id="rId312"/>
      <p:italic r:id="rId313"/>
    </p:embeddedFont>
    <p:embeddedFont>
      <p:font typeface="Roboto Slab" pitchFamily="2" charset="0"/>
      <p:regular r:id="rId314"/>
      <p:bold r:id="rId315"/>
      <p:italic r:id="rId316"/>
      <p:boldItalic r:id="rId317"/>
    </p:embeddedFont>
    <p:embeddedFont>
      <p:font typeface="Roboto Thin" panose="02000000000000000000" pitchFamily="2" charset="0"/>
      <p:regular r:id="rId318"/>
      <p:italic r:id="rId319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odstawowe pojęcia statystyczne" id="{DF34AD98-B167-4981-AA77-2FA312EAC1FF}">
          <p14:sldIdLst>
            <p14:sldId id="815"/>
            <p14:sldId id="868"/>
            <p14:sldId id="867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</p14:sldIdLst>
        </p14:section>
        <p14:section name="Podstawowe miary rozkładu" id="{2CA30BC8-3F4E-400A-9C46-5F8917FF882E}">
          <p14:sldIdLst>
            <p14:sldId id="892"/>
            <p14:sldId id="827"/>
            <p14:sldId id="828"/>
            <p14:sldId id="843"/>
            <p14:sldId id="893"/>
            <p14:sldId id="894"/>
            <p14:sldId id="1116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</p14:sldIdLst>
        </p14:section>
        <p14:section name="Ćwiczenia" id="{84DFE9E1-E969-4BFA-9E48-7A90AA19A4CD}">
          <p14:sldIdLst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Ćwiczenia" id="{D5168FBB-021D-4FE8-98A2-1EEC196A9FEB}">
          <p14:sldIdLst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92"/>
            <p14:sldId id="993"/>
            <p14:sldId id="971"/>
            <p14:sldId id="972"/>
            <p14:sldId id="973"/>
            <p14:sldId id="974"/>
            <p14:sldId id="975"/>
            <p14:sldId id="976"/>
            <p14:sldId id="977"/>
            <p14:sldId id="994"/>
            <p14:sldId id="995"/>
            <p14:sldId id="996"/>
            <p14:sldId id="998"/>
            <p14:sldId id="999"/>
            <p14:sldId id="1000"/>
            <p14:sldId id="997"/>
            <p14:sldId id="1001"/>
            <p14:sldId id="1002"/>
            <p14:sldId id="1003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1117"/>
            <p14:sldId id="1004"/>
            <p14:sldId id="991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043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5"/>
            <p14:sldId id="1066"/>
            <p14:sldId id="1069"/>
            <p14:sldId id="1070"/>
            <p14:sldId id="1071"/>
            <p14:sldId id="1072"/>
            <p14:sldId id="1073"/>
            <p14:sldId id="1076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7660" autoAdjust="0"/>
  </p:normalViewPr>
  <p:slideViewPr>
    <p:cSldViewPr snapToObjects="1">
      <p:cViewPr varScale="1">
        <p:scale>
          <a:sx n="113" d="100"/>
          <a:sy n="113" d="100"/>
        </p:scale>
        <p:origin x="318" y="11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99" Type="http://schemas.openxmlformats.org/officeDocument/2006/relationships/slide" Target="slides/slide282.xml"/><Relationship Id="rId303" Type="http://schemas.openxmlformats.org/officeDocument/2006/relationships/slide" Target="slides/slide286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324" Type="http://schemas.openxmlformats.org/officeDocument/2006/relationships/tableStyles" Target="tableStyles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slide" Target="slides/slide230.xml"/><Relationship Id="rId107" Type="http://schemas.openxmlformats.org/officeDocument/2006/relationships/slide" Target="slides/slide90.xml"/><Relationship Id="rId268" Type="http://schemas.openxmlformats.org/officeDocument/2006/relationships/slide" Target="slides/slide251.xml"/><Relationship Id="rId289" Type="http://schemas.openxmlformats.org/officeDocument/2006/relationships/slide" Target="slides/slide27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314" Type="http://schemas.openxmlformats.org/officeDocument/2006/relationships/font" Target="fonts/font7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slide" Target="slides/slide220.xml"/><Relationship Id="rId258" Type="http://schemas.openxmlformats.org/officeDocument/2006/relationships/slide" Target="slides/slide241.xml"/><Relationship Id="rId279" Type="http://schemas.openxmlformats.org/officeDocument/2006/relationships/slide" Target="slides/slide262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290" Type="http://schemas.openxmlformats.org/officeDocument/2006/relationships/slide" Target="slides/slide273.xml"/><Relationship Id="rId304" Type="http://schemas.openxmlformats.org/officeDocument/2006/relationships/slide" Target="slides/slide287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slide" Target="slides/slide231.xml"/><Relationship Id="rId269" Type="http://schemas.openxmlformats.org/officeDocument/2006/relationships/slide" Target="slides/slide252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280" Type="http://schemas.openxmlformats.org/officeDocument/2006/relationships/slide" Target="slides/slide263.xml"/><Relationship Id="rId315" Type="http://schemas.openxmlformats.org/officeDocument/2006/relationships/font" Target="fonts/font8.fntdata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1.xml"/><Relationship Id="rId259" Type="http://schemas.openxmlformats.org/officeDocument/2006/relationships/slide" Target="slides/slide242.xml"/><Relationship Id="rId23" Type="http://schemas.openxmlformats.org/officeDocument/2006/relationships/slide" Target="slides/slide6.xml"/><Relationship Id="rId119" Type="http://schemas.openxmlformats.org/officeDocument/2006/relationships/slide" Target="slides/slide102.xml"/><Relationship Id="rId270" Type="http://schemas.openxmlformats.org/officeDocument/2006/relationships/slide" Target="slides/slide253.xml"/><Relationship Id="rId291" Type="http://schemas.openxmlformats.org/officeDocument/2006/relationships/slide" Target="slides/slide274.xml"/><Relationship Id="rId305" Type="http://schemas.openxmlformats.org/officeDocument/2006/relationships/slide" Target="slides/slide288.xml"/><Relationship Id="rId44" Type="http://schemas.openxmlformats.org/officeDocument/2006/relationships/slide" Target="slides/slide27.xml"/><Relationship Id="rId65" Type="http://schemas.openxmlformats.org/officeDocument/2006/relationships/slide" Target="slides/slide48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51" Type="http://schemas.openxmlformats.org/officeDocument/2006/relationships/slide" Target="slides/slide134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7" Type="http://schemas.openxmlformats.org/officeDocument/2006/relationships/slide" Target="slides/slide190.xml"/><Relationship Id="rId228" Type="http://schemas.openxmlformats.org/officeDocument/2006/relationships/slide" Target="slides/slide211.xml"/><Relationship Id="rId249" Type="http://schemas.openxmlformats.org/officeDocument/2006/relationships/slide" Target="slides/slide232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2.xml"/><Relationship Id="rId260" Type="http://schemas.openxmlformats.org/officeDocument/2006/relationships/slide" Target="slides/slide243.xml"/><Relationship Id="rId281" Type="http://schemas.openxmlformats.org/officeDocument/2006/relationships/slide" Target="slides/slide264.xml"/><Relationship Id="rId316" Type="http://schemas.openxmlformats.org/officeDocument/2006/relationships/font" Target="fonts/font9.fntdata"/><Relationship Id="rId34" Type="http://schemas.openxmlformats.org/officeDocument/2006/relationships/slide" Target="slides/slide17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20" Type="http://schemas.openxmlformats.org/officeDocument/2006/relationships/slide" Target="slides/slide103.xml"/><Relationship Id="rId141" Type="http://schemas.openxmlformats.org/officeDocument/2006/relationships/slide" Target="slides/slide12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8" Type="http://schemas.openxmlformats.org/officeDocument/2006/relationships/slide" Target="slides/slide201.xml"/><Relationship Id="rId239" Type="http://schemas.openxmlformats.org/officeDocument/2006/relationships/slide" Target="slides/slide222.xml"/><Relationship Id="rId250" Type="http://schemas.openxmlformats.org/officeDocument/2006/relationships/slide" Target="slides/slide233.xml"/><Relationship Id="rId271" Type="http://schemas.openxmlformats.org/officeDocument/2006/relationships/slide" Target="slides/slide254.xml"/><Relationship Id="rId292" Type="http://schemas.openxmlformats.org/officeDocument/2006/relationships/slide" Target="slides/slide275.xml"/><Relationship Id="rId306" Type="http://schemas.openxmlformats.org/officeDocument/2006/relationships/notesMaster" Target="notesMasters/notesMaster1.xml"/><Relationship Id="rId24" Type="http://schemas.openxmlformats.org/officeDocument/2006/relationships/slide" Target="slides/slide7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31" Type="http://schemas.openxmlformats.org/officeDocument/2006/relationships/slide" Target="slides/slide114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slide" Target="slides/slide223.xml"/><Relationship Id="rId245" Type="http://schemas.openxmlformats.org/officeDocument/2006/relationships/slide" Target="slides/slide228.xml"/><Relationship Id="rId261" Type="http://schemas.openxmlformats.org/officeDocument/2006/relationships/slide" Target="slides/slide244.xml"/><Relationship Id="rId266" Type="http://schemas.openxmlformats.org/officeDocument/2006/relationships/slide" Target="slides/slide249.xml"/><Relationship Id="rId287" Type="http://schemas.openxmlformats.org/officeDocument/2006/relationships/slide" Target="slides/slide270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282" Type="http://schemas.openxmlformats.org/officeDocument/2006/relationships/slide" Target="slides/slide265.xml"/><Relationship Id="rId312" Type="http://schemas.openxmlformats.org/officeDocument/2006/relationships/font" Target="fonts/font5.fntdata"/><Relationship Id="rId317" Type="http://schemas.openxmlformats.org/officeDocument/2006/relationships/font" Target="fonts/font10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slide" Target="slides/slide218.xml"/><Relationship Id="rId251" Type="http://schemas.openxmlformats.org/officeDocument/2006/relationships/slide" Target="slides/slide234.xml"/><Relationship Id="rId256" Type="http://schemas.openxmlformats.org/officeDocument/2006/relationships/slide" Target="slides/slide239.xml"/><Relationship Id="rId277" Type="http://schemas.openxmlformats.org/officeDocument/2006/relationships/slide" Target="slides/slide260.xml"/><Relationship Id="rId298" Type="http://schemas.openxmlformats.org/officeDocument/2006/relationships/slide" Target="slides/slide281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72" Type="http://schemas.openxmlformats.org/officeDocument/2006/relationships/slide" Target="slides/slide255.xml"/><Relationship Id="rId293" Type="http://schemas.openxmlformats.org/officeDocument/2006/relationships/slide" Target="slides/slide276.xml"/><Relationship Id="rId302" Type="http://schemas.openxmlformats.org/officeDocument/2006/relationships/slide" Target="slides/slide285.xml"/><Relationship Id="rId307" Type="http://schemas.openxmlformats.org/officeDocument/2006/relationships/handoutMaster" Target="handoutMasters/handoutMaster1.xml"/><Relationship Id="rId323" Type="http://schemas.openxmlformats.org/officeDocument/2006/relationships/theme" Target="theme/theme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slide" Target="slides/slide224.xml"/><Relationship Id="rId246" Type="http://schemas.openxmlformats.org/officeDocument/2006/relationships/slide" Target="slides/slide229.xml"/><Relationship Id="rId267" Type="http://schemas.openxmlformats.org/officeDocument/2006/relationships/slide" Target="slides/slide250.xml"/><Relationship Id="rId288" Type="http://schemas.openxmlformats.org/officeDocument/2006/relationships/slide" Target="slides/slide27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262" Type="http://schemas.openxmlformats.org/officeDocument/2006/relationships/slide" Target="slides/slide245.xml"/><Relationship Id="rId283" Type="http://schemas.openxmlformats.org/officeDocument/2006/relationships/slide" Target="slides/slide266.xml"/><Relationship Id="rId313" Type="http://schemas.openxmlformats.org/officeDocument/2006/relationships/font" Target="fonts/font6.fntdata"/><Relationship Id="rId318" Type="http://schemas.openxmlformats.org/officeDocument/2006/relationships/font" Target="fonts/font11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slide" Target="slides/slide240.xml"/><Relationship Id="rId278" Type="http://schemas.openxmlformats.org/officeDocument/2006/relationships/slide" Target="slides/slide261.xml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slide" Target="slides/slide235.xml"/><Relationship Id="rId273" Type="http://schemas.openxmlformats.org/officeDocument/2006/relationships/slide" Target="slides/slide256.xml"/><Relationship Id="rId294" Type="http://schemas.openxmlformats.org/officeDocument/2006/relationships/slide" Target="slides/slide277.xml"/><Relationship Id="rId308" Type="http://schemas.openxmlformats.org/officeDocument/2006/relationships/font" Target="fonts/font1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slide" Target="slides/slide225.xml"/><Relationship Id="rId263" Type="http://schemas.openxmlformats.org/officeDocument/2006/relationships/slide" Target="slides/slide246.xml"/><Relationship Id="rId284" Type="http://schemas.openxmlformats.org/officeDocument/2006/relationships/slide" Target="slides/slide267.xml"/><Relationship Id="rId319" Type="http://schemas.openxmlformats.org/officeDocument/2006/relationships/font" Target="fonts/font12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slide" Target="slides/slide236.xml"/><Relationship Id="rId274" Type="http://schemas.openxmlformats.org/officeDocument/2006/relationships/slide" Target="slides/slide257.xml"/><Relationship Id="rId295" Type="http://schemas.openxmlformats.org/officeDocument/2006/relationships/slide" Target="slides/slide278.xml"/><Relationship Id="rId309" Type="http://schemas.openxmlformats.org/officeDocument/2006/relationships/font" Target="fonts/font2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320" Type="http://schemas.openxmlformats.org/officeDocument/2006/relationships/commentAuthors" Target="commentAuthors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slide" Target="slides/slide226.xml"/><Relationship Id="rId264" Type="http://schemas.openxmlformats.org/officeDocument/2006/relationships/slide" Target="slides/slide247.xml"/><Relationship Id="rId285" Type="http://schemas.openxmlformats.org/officeDocument/2006/relationships/slide" Target="slides/slide268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310" Type="http://schemas.openxmlformats.org/officeDocument/2006/relationships/font" Target="fonts/font3.fntdata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54" Type="http://schemas.openxmlformats.org/officeDocument/2006/relationships/slide" Target="slides/slide237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275" Type="http://schemas.openxmlformats.org/officeDocument/2006/relationships/slide" Target="slides/slide258.xml"/><Relationship Id="rId296" Type="http://schemas.openxmlformats.org/officeDocument/2006/relationships/slide" Target="slides/slide279.xml"/><Relationship Id="rId300" Type="http://schemas.openxmlformats.org/officeDocument/2006/relationships/slide" Target="slides/slide283.xml"/><Relationship Id="rId60" Type="http://schemas.openxmlformats.org/officeDocument/2006/relationships/slide" Target="slides/slide43.xml"/><Relationship Id="rId81" Type="http://schemas.openxmlformats.org/officeDocument/2006/relationships/slide" Target="slides/slide64.xml"/><Relationship Id="rId135" Type="http://schemas.openxmlformats.org/officeDocument/2006/relationships/slide" Target="slides/slide118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321" Type="http://schemas.openxmlformats.org/officeDocument/2006/relationships/presProps" Target="presProps.xml"/><Relationship Id="rId202" Type="http://schemas.openxmlformats.org/officeDocument/2006/relationships/slide" Target="slides/slide185.xml"/><Relationship Id="rId223" Type="http://schemas.openxmlformats.org/officeDocument/2006/relationships/slide" Target="slides/slide206.xml"/><Relationship Id="rId244" Type="http://schemas.openxmlformats.org/officeDocument/2006/relationships/slide" Target="slides/slide227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265" Type="http://schemas.openxmlformats.org/officeDocument/2006/relationships/slide" Target="slides/slide248.xml"/><Relationship Id="rId286" Type="http://schemas.openxmlformats.org/officeDocument/2006/relationships/slide" Target="slides/slide269.xml"/><Relationship Id="rId50" Type="http://schemas.openxmlformats.org/officeDocument/2006/relationships/slide" Target="slides/slide33.xml"/><Relationship Id="rId104" Type="http://schemas.openxmlformats.org/officeDocument/2006/relationships/slide" Target="slides/slide87.xml"/><Relationship Id="rId125" Type="http://schemas.openxmlformats.org/officeDocument/2006/relationships/slide" Target="slides/slide108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311" Type="http://schemas.openxmlformats.org/officeDocument/2006/relationships/font" Target="fonts/font4.fntdata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13" Type="http://schemas.openxmlformats.org/officeDocument/2006/relationships/slide" Target="slides/slide196.xml"/><Relationship Id="rId234" Type="http://schemas.openxmlformats.org/officeDocument/2006/relationships/slide" Target="slides/slide21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5" Type="http://schemas.openxmlformats.org/officeDocument/2006/relationships/slide" Target="slides/slide238.xml"/><Relationship Id="rId276" Type="http://schemas.openxmlformats.org/officeDocument/2006/relationships/slide" Target="slides/slide259.xml"/><Relationship Id="rId297" Type="http://schemas.openxmlformats.org/officeDocument/2006/relationships/slide" Target="slides/slide280.xml"/><Relationship Id="rId40" Type="http://schemas.openxmlformats.org/officeDocument/2006/relationships/slide" Target="slides/slide23.xml"/><Relationship Id="rId115" Type="http://schemas.openxmlformats.org/officeDocument/2006/relationships/slide" Target="slides/slide98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301" Type="http://schemas.openxmlformats.org/officeDocument/2006/relationships/slide" Target="slides/slide284.xml"/><Relationship Id="rId322" Type="http://schemas.openxmlformats.org/officeDocument/2006/relationships/viewProps" Target="viewProps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89.jpg"/><Relationship Id="rId4" Type="http://schemas.openxmlformats.org/officeDocument/2006/relationships/hyperlink" Target="mailto:mail.szkolenia@comarch.pl" TargetMode="Externa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AF655B3-0040-E959-D426-151B6CE9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21" y="2033945"/>
            <a:ext cx="8617357" cy="3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zmienne, jedną przechowującą liczbę całkowitą, a drugą liczbę zmiennoprzecinkową. Następnie wykonaj operacje matematyczne (dodawanie, odejmowanie, mnożenie, dzielenie) na tych zmiennych.</a:t>
            </a:r>
          </a:p>
        </p:txBody>
      </p:sp>
    </p:spTree>
    <p:extLst>
      <p:ext uri="{BB962C8B-B14F-4D97-AF65-F5344CB8AC3E}">
        <p14:creationId xmlns:p14="http://schemas.microsoft.com/office/powerpoint/2010/main" val="29731249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C9C55D2-020D-2565-7195-2CC528BF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22" y="1857957"/>
            <a:ext cx="5838156" cy="38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20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Napisy (</a:t>
            </a:r>
            <a:r>
              <a:rPr lang="pl-PL" dirty="0" err="1"/>
              <a:t>str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zmienną przechowującą napis "Hello, </a:t>
            </a:r>
            <a:r>
              <a:rPr lang="pl-PL" dirty="0" err="1"/>
              <a:t>Python</a:t>
            </a:r>
            <a:r>
              <a:rPr lang="pl-PL" dirty="0"/>
              <a:t>!". Następnie użyj różnych operacji na napisach, takich jak indeksowanie, wycinanie fragmentów (</a:t>
            </a:r>
            <a:r>
              <a:rPr lang="pl-PL" dirty="0" err="1"/>
              <a:t>slicing</a:t>
            </a:r>
            <a:r>
              <a:rPr lang="pl-PL" dirty="0"/>
              <a:t>) i łączenie napisów.</a:t>
            </a:r>
          </a:p>
        </p:txBody>
      </p:sp>
    </p:spTree>
    <p:extLst>
      <p:ext uri="{BB962C8B-B14F-4D97-AF65-F5344CB8AC3E}">
        <p14:creationId xmlns:p14="http://schemas.microsoft.com/office/powerpoint/2010/main" val="2676831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0885CDA-85AD-F30D-C6C9-5BEBEC52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928" y="2132856"/>
            <a:ext cx="618614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65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Listy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kilka różnych typów danych (liczby, napisy). Następnie wykonaj operacje takie jak dodawanie elementów, usuwanie elementów i dostęp do elementów za pomocą indeksów.</a:t>
            </a:r>
          </a:p>
        </p:txBody>
      </p:sp>
    </p:spTree>
    <p:extLst>
      <p:ext uri="{BB962C8B-B14F-4D97-AF65-F5344CB8AC3E}">
        <p14:creationId xmlns:p14="http://schemas.microsoft.com/office/powerpoint/2010/main" val="14228081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1AEB48C-42DE-4593-D806-02D997EC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737" y="2273261"/>
            <a:ext cx="880852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14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4. </a:t>
            </a: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krotkę zawierającą co najmniej trzy elementy. Następnie spróbuj zmienić wartość jednego z elementów (będzie to niemożliwe z powodu niemodyfikowalności krotek).</a:t>
            </a:r>
          </a:p>
        </p:txBody>
      </p:sp>
    </p:spTree>
    <p:extLst>
      <p:ext uri="{BB962C8B-B14F-4D97-AF65-F5344CB8AC3E}">
        <p14:creationId xmlns:p14="http://schemas.microsoft.com/office/powerpoint/2010/main" val="41347360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0F5CF84-1356-7557-E63D-758563A6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50" y="2852936"/>
            <a:ext cx="892099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301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Słowniki (</a:t>
            </a:r>
            <a:r>
              <a:rPr lang="pl-PL" dirty="0" err="1"/>
              <a:t>dict</a:t>
            </a:r>
            <a:r>
              <a:rPr lang="pl-PL" dirty="0"/>
              <a:t>)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słownik reprezentujący informacje o studencie (imię, wiek, ocena). Następnie dodaj nowy klucz i zmień wartość jednego z kluczy.</a:t>
            </a:r>
          </a:p>
        </p:txBody>
      </p:sp>
    </p:spTree>
    <p:extLst>
      <p:ext uri="{BB962C8B-B14F-4D97-AF65-F5344CB8AC3E}">
        <p14:creationId xmlns:p14="http://schemas.microsoft.com/office/powerpoint/2010/main" val="1292149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B0E007D-A707-E830-D8CC-8661E0B1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81" y="2295155"/>
            <a:ext cx="10616438" cy="29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97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Praca z List </a:t>
            </a:r>
            <a:r>
              <a:rPr lang="pl-PL" dirty="0" err="1"/>
              <a:t>Comprehension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od 1 do 10. Następnie używając list </a:t>
            </a:r>
            <a:r>
              <a:rPr lang="pl-PL" dirty="0" err="1"/>
              <a:t>comprehension</a:t>
            </a:r>
            <a:r>
              <a:rPr lang="pl-PL" dirty="0"/>
              <a:t>, utwórz nową listę zawierającą kwadraty liczb.</a:t>
            </a:r>
          </a:p>
        </p:txBody>
      </p:sp>
    </p:spTree>
    <p:extLst>
      <p:ext uri="{BB962C8B-B14F-4D97-AF65-F5344CB8AC3E}">
        <p14:creationId xmlns:p14="http://schemas.microsoft.com/office/powerpoint/2010/main" val="23015565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8DFC871-9EB5-7E27-A850-7F72C906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30" y="2040049"/>
            <a:ext cx="6568739" cy="27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995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Funkcje Matematyczne i Tekstowe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dwie liczby i zwraca ich sumę. Następnie użyj tej funkcji do dodawania dwóch liczb.</a:t>
            </a:r>
          </a:p>
        </p:txBody>
      </p:sp>
    </p:spTree>
    <p:extLst>
      <p:ext uri="{BB962C8B-B14F-4D97-AF65-F5344CB8AC3E}">
        <p14:creationId xmlns:p14="http://schemas.microsoft.com/office/powerpoint/2010/main" val="22760582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D27200-3AF2-BB8D-BD2F-40F543F5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04" y="1938838"/>
            <a:ext cx="6600592" cy="29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7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8. Iteracja i warunki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od 1 do 10. Następnie użyj pętli for do iteracji przez listę i wyświetlenia tylko parzystych liczb.</a:t>
            </a:r>
          </a:p>
        </p:txBody>
      </p:sp>
    </p:spTree>
    <p:extLst>
      <p:ext uri="{BB962C8B-B14F-4D97-AF65-F5344CB8AC3E}">
        <p14:creationId xmlns:p14="http://schemas.microsoft.com/office/powerpoint/2010/main" val="9441123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DDF019B-3B27-9B67-DFDB-717D417D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2" y="1897355"/>
            <a:ext cx="5829295" cy="30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667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9. Pętla </a:t>
            </a:r>
            <a:r>
              <a:rPr lang="pl-PL" dirty="0" err="1"/>
              <a:t>While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Używając pętli </a:t>
            </a:r>
            <a:r>
              <a:rPr lang="pl-PL" dirty="0" err="1"/>
              <a:t>while</a:t>
            </a:r>
            <a:r>
              <a:rPr lang="pl-PL" dirty="0"/>
              <a:t>, stwórz program, który dodaje kolejne liczby całkowite, aż suma przekroczy 100.</a:t>
            </a:r>
          </a:p>
        </p:txBody>
      </p:sp>
    </p:spTree>
    <p:extLst>
      <p:ext uri="{BB962C8B-B14F-4D97-AF65-F5344CB8AC3E}">
        <p14:creationId xmlns:p14="http://schemas.microsoft.com/office/powerpoint/2010/main" val="19648828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76ADB5C-4B49-07A3-F52D-94C2717A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53" y="2371705"/>
            <a:ext cx="7959493" cy="28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19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10. </a:t>
            </a:r>
            <a:r>
              <a:rPr lang="pl-PL" dirty="0" err="1"/>
              <a:t>Slicing</a:t>
            </a:r>
            <a:r>
              <a:rPr lang="pl-PL" dirty="0"/>
              <a:t> napisów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dowolne zdanie. Następnie użyj </a:t>
            </a:r>
            <a:r>
              <a:rPr lang="pl-PL" dirty="0" err="1"/>
              <a:t>slicingu</a:t>
            </a:r>
            <a:r>
              <a:rPr lang="pl-PL" dirty="0"/>
              <a:t>, aby wyświetlić co trzeci znak w napisie.</a:t>
            </a:r>
          </a:p>
        </p:txBody>
      </p:sp>
    </p:spTree>
    <p:extLst>
      <p:ext uri="{BB962C8B-B14F-4D97-AF65-F5344CB8AC3E}">
        <p14:creationId xmlns:p14="http://schemas.microsoft.com/office/powerpoint/2010/main" val="3669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9AD0847-46A3-A8CD-CE65-70897A99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968" y="2474002"/>
            <a:ext cx="7934063" cy="26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62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11. Funkcje Anonimowe (Lambda) i List </a:t>
            </a:r>
            <a:r>
              <a:rPr lang="pl-PL" dirty="0" err="1"/>
              <a:t>Comprehension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Utwórz funkcję anonimową (lambda), która podnosi liczbę do kwadratu. Następnie użyj List </a:t>
            </a:r>
            <a:r>
              <a:rPr lang="pl-PL" dirty="0" err="1"/>
              <a:t>Comprehension</a:t>
            </a:r>
            <a:r>
              <a:rPr lang="pl-PL" dirty="0"/>
              <a:t>, aby utworzyć listę kwadratów liczb od 1 do 5.</a:t>
            </a:r>
          </a:p>
        </p:txBody>
      </p:sp>
    </p:spTree>
    <p:extLst>
      <p:ext uri="{BB962C8B-B14F-4D97-AF65-F5344CB8AC3E}">
        <p14:creationId xmlns:p14="http://schemas.microsoft.com/office/powerpoint/2010/main" val="30600449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593177D-E92D-9B4F-3875-6A8B0842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51" y="2529252"/>
            <a:ext cx="7475297" cy="25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41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12. Instrukcje Warunkowe i Funkcje Tekstowe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napis i sprawdza, czy zaczyna się od litery "A". Jeśli tak, wyświetl komunikat "Zaczyna się od A", w przeciwnym razie "Nie zaczyna się od A".</a:t>
            </a:r>
          </a:p>
        </p:txBody>
      </p:sp>
    </p:spTree>
    <p:extLst>
      <p:ext uri="{BB962C8B-B14F-4D97-AF65-F5344CB8AC3E}">
        <p14:creationId xmlns:p14="http://schemas.microsoft.com/office/powerpoint/2010/main" val="157368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F3F0ED7-132F-BB82-C3E1-CB718768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10" y="1836973"/>
            <a:ext cx="5481980" cy="31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281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13. Iteracja i Operacje na Liście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kilka słów. Następnie użyj pętli for do wyświetlenia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3089414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1663C5-A2FB-49F6-5763-F80B00C7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319" y="2011471"/>
            <a:ext cx="7203361" cy="28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596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14. Praca z datą i czasem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Zaimportuj moduł </a:t>
            </a:r>
            <a:r>
              <a:rPr lang="pl-PL" b="1" dirty="0" err="1"/>
              <a:t>datetime</a:t>
            </a:r>
            <a:r>
              <a:rPr lang="pl-PL" dirty="0"/>
              <a:t> i użyj go do uzyskania aktualnej daty i godziny. Następnie przekształć datę do postaci stringa i wyświetl.</a:t>
            </a:r>
          </a:p>
        </p:txBody>
      </p:sp>
    </p:spTree>
    <p:extLst>
      <p:ext uri="{BB962C8B-B14F-4D97-AF65-F5344CB8AC3E}">
        <p14:creationId xmlns:p14="http://schemas.microsoft.com/office/powerpoint/2010/main" val="5748335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D3F7B7B-6340-A00E-D74D-42EC05B4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68" y="2381037"/>
            <a:ext cx="7548663" cy="281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433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15. Pętla </a:t>
            </a:r>
            <a:r>
              <a:rPr lang="pl-PL" dirty="0" err="1"/>
              <a:t>While</a:t>
            </a:r>
            <a:r>
              <a:rPr lang="pl-PL" dirty="0"/>
              <a:t> i Praca z Listami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Użyj pętli </a:t>
            </a:r>
            <a:r>
              <a:rPr lang="pl-PL" dirty="0" err="1"/>
              <a:t>while</a:t>
            </a:r>
            <a:r>
              <a:rPr lang="pl-PL" dirty="0"/>
              <a:t>, aby utworzyć listę kolejnych potęg liczby 2, dopóki potęga nie przekroczy 1000.</a:t>
            </a:r>
          </a:p>
        </p:txBody>
      </p:sp>
    </p:spTree>
    <p:extLst>
      <p:ext uri="{BB962C8B-B14F-4D97-AF65-F5344CB8AC3E}">
        <p14:creationId xmlns:p14="http://schemas.microsoft.com/office/powerpoint/2010/main" val="43363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5A58A7B-7F79-1415-AE26-4F15A061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98" y="2470192"/>
            <a:ext cx="7681204" cy="26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51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16. Operacje na napisach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co najmniej dwie różne litery. Następnie użyj różnych operacji na napisach, takich jak zamiana na małe/duże litery, odwracanie napisu.</a:t>
            </a:r>
          </a:p>
        </p:txBody>
      </p:sp>
    </p:spTree>
    <p:extLst>
      <p:ext uri="{BB962C8B-B14F-4D97-AF65-F5344CB8AC3E}">
        <p14:creationId xmlns:p14="http://schemas.microsoft.com/office/powerpoint/2010/main" val="7218338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431500-5F60-99E6-9576-03FA9905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75" y="1650655"/>
            <a:ext cx="5818849" cy="355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22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17. Wybór Elementów z Listy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co najmniej 5 elementów. Następnie użyj warunku, aby utworzyć nową listę zawierającą tylko elementy spełniające określone kryterium.</a:t>
            </a:r>
          </a:p>
        </p:txBody>
      </p:sp>
    </p:spTree>
    <p:extLst>
      <p:ext uri="{BB962C8B-B14F-4D97-AF65-F5344CB8AC3E}">
        <p14:creationId xmlns:p14="http://schemas.microsoft.com/office/powerpoint/2010/main" val="972533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BEACAD4-E74B-1910-EC1B-0A4F64332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024" y="2292077"/>
            <a:ext cx="7641952" cy="29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097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18. Praca z listami i słownikami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słowniki reprezentujące różne osoby (imię, wiek, zawód). Następnie używając pętli for, utwórz nową listę zawierającą tylko imiona tych osób.</a:t>
            </a:r>
          </a:p>
        </p:txBody>
      </p:sp>
    </p:spTree>
    <p:extLst>
      <p:ext uri="{BB962C8B-B14F-4D97-AF65-F5344CB8AC3E}">
        <p14:creationId xmlns:p14="http://schemas.microsoft.com/office/powerpoint/2010/main" val="21902027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279D3A-ED6D-07F8-65F3-967535E4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6" y="2269894"/>
            <a:ext cx="11600748" cy="30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608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19. Funkcje Anonimowe (Lambda) i Sortowanie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posortuj tę listę rosnąco za pomocą funkcji </a:t>
            </a:r>
            <a:r>
              <a:rPr lang="pl-PL" b="1" dirty="0" err="1"/>
              <a:t>sorted</a:t>
            </a:r>
            <a:r>
              <a:rPr lang="pl-PL" b="1" dirty="0"/>
              <a:t>()</a:t>
            </a:r>
            <a:r>
              <a:rPr lang="pl-PL" dirty="0"/>
              <a:t> i funkcji anonimowej (lambda).</a:t>
            </a:r>
          </a:p>
        </p:txBody>
      </p:sp>
    </p:spTree>
    <p:extLst>
      <p:ext uri="{BB962C8B-B14F-4D97-AF65-F5344CB8AC3E}">
        <p14:creationId xmlns:p14="http://schemas.microsoft.com/office/powerpoint/2010/main" val="28675448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93BB63C-BF91-909E-7160-91EAD695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67" y="2472097"/>
            <a:ext cx="9167666" cy="26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209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20. Praca z </a:t>
            </a:r>
            <a:r>
              <a:rPr lang="pl-PL" dirty="0" err="1"/>
              <a:t>Tuple</a:t>
            </a:r>
            <a:r>
              <a:rPr lang="pl-PL" dirty="0"/>
              <a:t> i </a:t>
            </a:r>
            <a:r>
              <a:rPr lang="pl-PL" dirty="0" err="1"/>
              <a:t>Slicing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krotkę zawierającą co najmniej 5 elementów. Następnie użyj </a:t>
            </a:r>
            <a:r>
              <a:rPr lang="pl-PL" dirty="0" err="1"/>
              <a:t>slicingu</a:t>
            </a:r>
            <a:r>
              <a:rPr lang="pl-PL" dirty="0"/>
              <a:t>, aby utworzyć nową krotkę zawierającą tylko pewien fragment oryginalnej </a:t>
            </a:r>
            <a:r>
              <a:rPr lang="pl-PL" dirty="0" err="1"/>
              <a:t>krotki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834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C0C503A-E375-4C7F-2B8D-1CB1E30F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06" y="2348880"/>
            <a:ext cx="7787188" cy="32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31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21. Grupowanie i Przetwarzanie Listy Słowników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słowników, gdzie każdy słownik reprezentuje informacje o jednym produkcie (nazwa, cena, ilość). Następnie użyj list </a:t>
            </a:r>
            <a:r>
              <a:rPr lang="pl-PL" dirty="0" err="1"/>
              <a:t>comprehension</a:t>
            </a:r>
            <a:r>
              <a:rPr lang="pl-PL" dirty="0"/>
              <a:t>, aby utworzyć nową listę zawierającą tylko produkty, których cena jest mniejsza niż 100.</a:t>
            </a:r>
          </a:p>
        </p:txBody>
      </p:sp>
    </p:spTree>
    <p:extLst>
      <p:ext uri="{BB962C8B-B14F-4D97-AF65-F5344CB8AC3E}">
        <p14:creationId xmlns:p14="http://schemas.microsoft.com/office/powerpoint/2010/main" val="41735591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FA920C9-2A6D-08F7-CACB-3289CC76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5" y="2384549"/>
            <a:ext cx="11980069" cy="34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879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22. Łączenie List i Słowników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 zawierające nazwy produktów i ich ceny. Następnie użyj funkcji zip, aby połączyć listy w listę krotek. Na koniec stwórz słownik, gdzie nazwy produktów są kluczami, a ceny są wartościami.</a:t>
            </a:r>
          </a:p>
        </p:txBody>
      </p:sp>
    </p:spTree>
    <p:extLst>
      <p:ext uri="{BB962C8B-B14F-4D97-AF65-F5344CB8AC3E}">
        <p14:creationId xmlns:p14="http://schemas.microsoft.com/office/powerpoint/2010/main" val="18333482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C8FF059-C60C-5CF1-79C4-3F1C42BA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08" y="2464598"/>
            <a:ext cx="8431384" cy="36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345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23. Generatory i </a:t>
            </a:r>
            <a:r>
              <a:rPr lang="pl-PL" dirty="0" err="1"/>
              <a:t>Iteratory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generator liczb parzystych od 0 do 10. Następnie użyj pętli for do iteracji przez te liczby.</a:t>
            </a:r>
          </a:p>
        </p:txBody>
      </p:sp>
    </p:spTree>
    <p:extLst>
      <p:ext uri="{BB962C8B-B14F-4D97-AF65-F5344CB8AC3E}">
        <p14:creationId xmlns:p14="http://schemas.microsoft.com/office/powerpoint/2010/main" val="1065030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413215B-C080-6C7D-2D58-9DDCCD85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53" y="2381935"/>
            <a:ext cx="7782894" cy="37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082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24. Praca z Datą i Czasem (Część 2)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dwie daty i zwraca różnicę między nimi w formie obiektu </a:t>
            </a:r>
            <a:r>
              <a:rPr lang="pl-PL" b="1" dirty="0" err="1"/>
              <a:t>timedelta</a:t>
            </a:r>
            <a:r>
              <a:rPr lang="pl-PL" dirty="0"/>
              <a:t>. Następnie użyj funkcji do obliczenia różnicy między dwiema datami.</a:t>
            </a:r>
          </a:p>
        </p:txBody>
      </p:sp>
    </p:spTree>
    <p:extLst>
      <p:ext uri="{BB962C8B-B14F-4D97-AF65-F5344CB8AC3E}">
        <p14:creationId xmlns:p14="http://schemas.microsoft.com/office/powerpoint/2010/main" val="1278814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C6BAC01-7B3F-45E6-7A6C-4500232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140" y="1718464"/>
            <a:ext cx="5773720" cy="41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14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25. Praca z Modułem </a:t>
            </a:r>
            <a:r>
              <a:rPr lang="pl-PL" b="1" dirty="0" err="1"/>
              <a:t>math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liczbę i zwraca jej pierwiastek kwadratowy za pomocą modułu </a:t>
            </a:r>
            <a:r>
              <a:rPr lang="pl-PL" b="1" dirty="0" err="1"/>
              <a:t>math</a:t>
            </a:r>
            <a:r>
              <a:rPr lang="pl-PL" dirty="0"/>
              <a:t>. Następnie użyj funkcji do obliczenia pierwiastka kwadratowego z kilku liczb.</a:t>
            </a:r>
          </a:p>
        </p:txBody>
      </p:sp>
    </p:spTree>
    <p:extLst>
      <p:ext uri="{BB962C8B-B14F-4D97-AF65-F5344CB8AC3E}">
        <p14:creationId xmlns:p14="http://schemas.microsoft.com/office/powerpoint/2010/main" val="419148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2B8D4CC-5C1A-C347-3518-CE3F9EAA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13" y="1879360"/>
            <a:ext cx="7007173" cy="42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348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26. Przetwarzanie Tekstu za pomocą List </a:t>
            </a:r>
            <a:r>
              <a:rPr lang="pl-PL" dirty="0" err="1"/>
              <a:t>Comprehension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słów, a następnie użyj list </a:t>
            </a:r>
            <a:r>
              <a:rPr lang="pl-PL" dirty="0" err="1"/>
              <a:t>comprehension</a:t>
            </a:r>
            <a:r>
              <a:rPr lang="pl-PL" dirty="0"/>
              <a:t> do utworzenia nowej listy, która zawiera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6922588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41F84C9-D905-3990-4BEE-3EB9833E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15" y="2292077"/>
            <a:ext cx="9544170" cy="29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74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27. Wykorzystanie Funkcji Lambda do Sortowania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słów, a następnie użyj list </a:t>
            </a:r>
            <a:r>
              <a:rPr lang="pl-PL" dirty="0" err="1"/>
              <a:t>comprehension</a:t>
            </a:r>
            <a:r>
              <a:rPr lang="pl-PL" dirty="0"/>
              <a:t> do utworzenia nowej listy, która zawiera długości każdego słowa.</a:t>
            </a:r>
          </a:p>
        </p:txBody>
      </p:sp>
    </p:spTree>
    <p:extLst>
      <p:ext uri="{BB962C8B-B14F-4D97-AF65-F5344CB8AC3E}">
        <p14:creationId xmlns:p14="http://schemas.microsoft.com/office/powerpoint/2010/main" val="17366233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179338D-A6C6-6EDC-FD18-B195FC00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32" y="2299697"/>
            <a:ext cx="8515336" cy="297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862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28. Praca z Pętlą </a:t>
            </a:r>
            <a:r>
              <a:rPr lang="pl-PL" dirty="0" err="1"/>
              <a:t>While</a:t>
            </a:r>
            <a:r>
              <a:rPr lang="pl-PL" dirty="0"/>
              <a:t> i Wyjątkami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pętlę </a:t>
            </a:r>
            <a:r>
              <a:rPr lang="pl-PL" dirty="0" err="1"/>
              <a:t>while</a:t>
            </a:r>
            <a:r>
              <a:rPr lang="pl-PL" dirty="0"/>
              <a:t>, która prosi użytkownika o wprowadzenie liczby całkowitej. Obsłuż wyjątek, jeśli użytkownik wprowadzi coś innego niż liczba całkowita.</a:t>
            </a:r>
          </a:p>
        </p:txBody>
      </p:sp>
    </p:spTree>
    <p:extLst>
      <p:ext uri="{BB962C8B-B14F-4D97-AF65-F5344CB8AC3E}">
        <p14:creationId xmlns:p14="http://schemas.microsoft.com/office/powerpoint/2010/main" val="7673938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B014724-5C70-64D6-B264-9FD40294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34" y="2191491"/>
            <a:ext cx="7857332" cy="319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2110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29. Operacje na Napisach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napis zawierający zdanie. Następnie użyj różnych operacji na napisie, takich jak odwracanie, zamiana liter na wielkie, podział na słowa.</a:t>
            </a:r>
          </a:p>
        </p:txBody>
      </p:sp>
    </p:spTree>
    <p:extLst>
      <p:ext uri="{BB962C8B-B14F-4D97-AF65-F5344CB8AC3E}">
        <p14:creationId xmlns:p14="http://schemas.microsoft.com/office/powerpoint/2010/main" val="20437448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EB1A9BB-E5CF-D540-65CE-B2994D73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36" y="1804167"/>
            <a:ext cx="7066728" cy="42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10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30. Użycie Modułu </a:t>
            </a:r>
            <a:r>
              <a:rPr lang="pl-PL" dirty="0" err="1"/>
              <a:t>random</a:t>
            </a:r>
            <a:r>
              <a:rPr lang="pl-PL" dirty="0"/>
              <a:t> do Losowania Liczb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losuje liczbę całkowitą z zakresu od 1 do 10. Następnie zapytaj użytkownika o odgadnięcie wylosowanej liczby.</a:t>
            </a:r>
          </a:p>
        </p:txBody>
      </p:sp>
    </p:spTree>
    <p:extLst>
      <p:ext uri="{BB962C8B-B14F-4D97-AF65-F5344CB8AC3E}">
        <p14:creationId xmlns:p14="http://schemas.microsoft.com/office/powerpoint/2010/main" val="3127226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0782FBF-E045-16AA-BFAF-F7DA8F3D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592" y="1984411"/>
            <a:ext cx="7436816" cy="36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28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31. Wykorzystanie List </a:t>
            </a:r>
            <a:r>
              <a:rPr lang="pl-PL" dirty="0" err="1"/>
              <a:t>Comprehension</a:t>
            </a:r>
            <a:r>
              <a:rPr lang="pl-PL" dirty="0"/>
              <a:t> do Filtrowania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użyj list </a:t>
            </a:r>
            <a:r>
              <a:rPr lang="pl-PL" dirty="0" err="1"/>
              <a:t>comprehension</a:t>
            </a:r>
            <a:r>
              <a:rPr lang="pl-PL" dirty="0"/>
              <a:t>, aby utworzyć nową listę, która zawiera tylko parzyste liczby.</a:t>
            </a:r>
          </a:p>
        </p:txBody>
      </p:sp>
    </p:spTree>
    <p:extLst>
      <p:ext uri="{BB962C8B-B14F-4D97-AF65-F5344CB8AC3E}">
        <p14:creationId xmlns:p14="http://schemas.microsoft.com/office/powerpoint/2010/main" val="14237901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EE02435-389E-4611-FD73-593A5B33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34" y="2369800"/>
            <a:ext cx="9440332" cy="283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304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32. Wykorzystanie Funkcji </a:t>
            </a:r>
            <a:r>
              <a:rPr lang="pl-PL" b="1" dirty="0"/>
              <a:t>zip</a:t>
            </a:r>
            <a:r>
              <a:rPr lang="pl-PL" dirty="0"/>
              <a:t> do Łączenia Dwóch List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 o równej długości, reprezentujące imiona i wieki osób. Następnie użyj funkcji </a:t>
            </a:r>
            <a:r>
              <a:rPr lang="pl-PL" b="1" dirty="0"/>
              <a:t>zip</a:t>
            </a:r>
            <a:r>
              <a:rPr lang="pl-PL" dirty="0"/>
              <a:t>, aby utworzyć listę krotek (imię, wiek).</a:t>
            </a:r>
          </a:p>
        </p:txBody>
      </p:sp>
    </p:spTree>
    <p:extLst>
      <p:ext uri="{BB962C8B-B14F-4D97-AF65-F5344CB8AC3E}">
        <p14:creationId xmlns:p14="http://schemas.microsoft.com/office/powerpoint/2010/main" val="7719170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29181264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</p:txBody>
      </p:sp>
    </p:spTree>
    <p:extLst>
      <p:ext uri="{BB962C8B-B14F-4D97-AF65-F5344CB8AC3E}">
        <p14:creationId xmlns:p14="http://schemas.microsoft.com/office/powerpoint/2010/main" val="104877528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AF655B3-0040-E959-D426-151B6CE9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21" y="2033945"/>
            <a:ext cx="8617357" cy="3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21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33. Użycie Funkcji </a:t>
            </a:r>
            <a:r>
              <a:rPr lang="pl-PL" b="1" dirty="0"/>
              <a:t>map</a:t>
            </a:r>
            <a:r>
              <a:rPr lang="pl-PL" dirty="0"/>
              <a:t> do Przekształcania Elementów Listy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liczb całkowitych. Następnie użyj funkcji </a:t>
            </a:r>
            <a:r>
              <a:rPr lang="pl-PL" b="1" dirty="0"/>
              <a:t>map</a:t>
            </a:r>
            <a:r>
              <a:rPr lang="pl-PL" dirty="0"/>
              <a:t>, aby podnieść każdą liczbę do kwadratu.</a:t>
            </a:r>
          </a:p>
        </p:txBody>
      </p:sp>
    </p:spTree>
    <p:extLst>
      <p:ext uri="{BB962C8B-B14F-4D97-AF65-F5344CB8AC3E}">
        <p14:creationId xmlns:p14="http://schemas.microsoft.com/office/powerpoint/2010/main" val="17258457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64276ED-645B-1032-1A7D-4B951CC3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35" y="2185970"/>
            <a:ext cx="8585329" cy="32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138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34. Praca z Datą i Czasem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aktualną datę i czas, a następnie dodaje do niej 7 dni. Wykorzystaj moduł </a:t>
            </a:r>
            <a:r>
              <a:rPr lang="pl-PL" b="1" dirty="0" err="1"/>
              <a:t>datetime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6145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60F1263-4D83-B76A-82AA-A9DEBFF3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18" y="1959838"/>
            <a:ext cx="7105163" cy="365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6789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35. Praca z Modułem </a:t>
            </a:r>
            <a:r>
              <a:rPr lang="pl-PL" b="1" dirty="0" err="1"/>
              <a:t>math</a:t>
            </a:r>
            <a:r>
              <a:rPr lang="pl-PL" dirty="0"/>
              <a:t> - Obliczanie Pierwiastka Kwadratowego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funkcję, która przyjmuje liczbę i używa modułu </a:t>
            </a:r>
            <a:r>
              <a:rPr lang="pl-PL" b="1" dirty="0" err="1"/>
              <a:t>math</a:t>
            </a:r>
            <a:r>
              <a:rPr lang="pl-PL" dirty="0"/>
              <a:t>, aby obliczyć jej pierwiastek kwadratowy.</a:t>
            </a:r>
          </a:p>
        </p:txBody>
      </p:sp>
    </p:spTree>
    <p:extLst>
      <p:ext uri="{BB962C8B-B14F-4D97-AF65-F5344CB8AC3E}">
        <p14:creationId xmlns:p14="http://schemas.microsoft.com/office/powerpoint/2010/main" val="38961124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E11080B-1AED-193E-AF0C-9B554AAD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04" y="2081574"/>
            <a:ext cx="8493992" cy="34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181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36. 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 – Tworzenie słownika z dwóch list: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dwie listy: jedną zawierającą nazwy przedmiotów, a drugą zawierającą odpowiadające im oceny. Następnie użyj funkcji zip, aby połączyć obie listy i utworzyć słownik, gdzie nazwy przedmiotów są kluczami, a oceny są wartościami.</a:t>
            </a:r>
          </a:p>
        </p:txBody>
      </p:sp>
    </p:spTree>
    <p:extLst>
      <p:ext uri="{BB962C8B-B14F-4D97-AF65-F5344CB8AC3E}">
        <p14:creationId xmlns:p14="http://schemas.microsoft.com/office/powerpoint/2010/main" val="26804440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B0BC155-9BD8-B2F6-9B49-5B5C535F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5" y="2374815"/>
            <a:ext cx="11343950" cy="29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605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406284700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8" y="1772816"/>
            <a:ext cx="7421004" cy="40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643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12186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2CAD1F4-A415-9611-5C20-1CF91E2F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5" y="2240868"/>
            <a:ext cx="1065892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973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ćwiczenie:</a:t>
            </a:r>
            <a:endParaRPr lang="pl-PL" b="1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Ćwiczenie – Numerowanie elementów listy: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Stwórz listę zawierającą imiona osób. Następnie użyj funkcji </a:t>
            </a:r>
            <a:r>
              <a:rPr lang="pl-PL" dirty="0" err="1"/>
              <a:t>enumerate</a:t>
            </a:r>
            <a:r>
              <a:rPr lang="pl-PL" dirty="0"/>
              <a:t>, aby wygenerować słownik, gdzie kluczami są indeksy, a wartościami są odpowiadające imiona.</a:t>
            </a:r>
          </a:p>
        </p:txBody>
      </p:sp>
    </p:spTree>
    <p:extLst>
      <p:ext uri="{BB962C8B-B14F-4D97-AF65-F5344CB8AC3E}">
        <p14:creationId xmlns:p14="http://schemas.microsoft.com/office/powerpoint/2010/main" val="25171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577D9ED-9868-0DBB-C38F-2D17CDF9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3" y="2345849"/>
            <a:ext cx="1070341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35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 do ćwiczenia: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tym ćwiczeniu </a:t>
            </a:r>
            <a:r>
              <a:rPr lang="pl-PL" b="1" dirty="0" err="1">
                <a:solidFill>
                  <a:schemeClr val="bg2"/>
                </a:solidFill>
              </a:rPr>
              <a:t>enumerate</a:t>
            </a:r>
            <a:r>
              <a:rPr lang="pl-PL" dirty="0">
                <a:solidFill>
                  <a:schemeClr val="bg2"/>
                </a:solidFill>
              </a:rPr>
              <a:t> jest używane do stworzenia słownika, w którym kluczami są indeksy elementów z listy </a:t>
            </a:r>
            <a:r>
              <a:rPr lang="pl-PL" dirty="0" err="1">
                <a:solidFill>
                  <a:schemeClr val="bg2"/>
                </a:solidFill>
              </a:rPr>
              <a:t>imiona_osob</a:t>
            </a:r>
            <a:r>
              <a:rPr lang="pl-PL" dirty="0">
                <a:solidFill>
                  <a:schemeClr val="bg2"/>
                </a:solidFill>
              </a:rPr>
              <a:t>, a wartościami są odpowiadające imiona. Po wykonaniu tego kodu, </a:t>
            </a:r>
            <a:r>
              <a:rPr lang="pl-PL" dirty="0" err="1">
                <a:solidFill>
                  <a:schemeClr val="bg2"/>
                </a:solidFill>
              </a:rPr>
              <a:t>slownik_indeksow</a:t>
            </a:r>
            <a:r>
              <a:rPr lang="pl-PL" dirty="0">
                <a:solidFill>
                  <a:schemeClr val="bg2"/>
                </a:solidFill>
              </a:rPr>
              <a:t> powinien zawierać coś podobnego do {0: 'Anna', 1: 'Jan', 2: 'Ewa', 3: 'Tomasz', 4: 'Magda'}.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091434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Dzień 2</a:t>
            </a:r>
          </a:p>
        </p:txBody>
      </p:sp>
      <p:pic>
        <p:nvPicPr>
          <p:cNvPr id="5" name="Symbol zastępczy zawartości 4" descr="Głowa z kołami zębatymi">
            <a:extLst>
              <a:ext uri="{FF2B5EF4-FFF2-40B4-BE49-F238E27FC236}">
                <a16:creationId xmlns:a16="http://schemas.microsoft.com/office/drawing/2014/main" id="{73724954-A284-9DC1-4ABE-F3880EBFF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5760" y="1268760"/>
            <a:ext cx="4320480" cy="4320480"/>
          </a:xfrm>
        </p:spPr>
      </p:pic>
    </p:spTree>
    <p:extLst>
      <p:ext uri="{BB962C8B-B14F-4D97-AF65-F5344CB8AC3E}">
        <p14:creationId xmlns:p14="http://schemas.microsoft.com/office/powerpoint/2010/main" val="14927288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1. 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82" y="1781140"/>
            <a:ext cx="6225835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39" y="1790618"/>
            <a:ext cx="5438722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84" y="2035656"/>
            <a:ext cx="840163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85" y="1924352"/>
            <a:ext cx="4524829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możemy obliczyć wyznacznik danej tablicy kwadratowej za pomocą </a:t>
            </a:r>
            <a:r>
              <a:rPr lang="pl-PL" dirty="0" err="1">
                <a:solidFill>
                  <a:schemeClr val="bg2"/>
                </a:solidFill>
              </a:rPr>
              <a:t>numpy.linalg.det</a:t>
            </a:r>
            <a:r>
              <a:rPr lang="pl-PL" dirty="0">
                <a:solidFill>
                  <a:schemeClr val="bg2"/>
                </a:solidFill>
              </a:rPr>
              <a:t>(). Przyjmie ona podaną tablicę kwadratową jako parametr i zwróci jej wyznacznik.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E34D1B4-A4E6-563B-4591-8AE4F2F0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07" y="1975184"/>
            <a:ext cx="5075386" cy="4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endParaRPr lang="pl-PL" dirty="0">
              <a:solidFill>
                <a:schemeClr val="bg2"/>
              </a:solidFill>
            </a:endParaRP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potężna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przeznaczona do manipulacji i analizy danych. Dwa główne obiekty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Series reprezentuje jednowymiarową strukturę danych, podczas gdy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 to dwuwymiarowa tabela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33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r>
              <a:rPr lang="pl-PL" dirty="0"/>
              <a:t>Struktura Series:</a:t>
            </a:r>
          </a:p>
          <a:p>
            <a:pPr lvl="2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lvl="1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2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53" y="2309888"/>
            <a:ext cx="10314293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r>
              <a:rPr lang="pl-PL" dirty="0"/>
              <a:t>Pliki są dostępne na GitHub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29" y="3826240"/>
            <a:ext cx="9751942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6" y="2183022"/>
            <a:ext cx="11097047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4. 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800100" lvl="2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1257300" lvl="3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shape</a:t>
            </a:r>
            <a:r>
              <a:rPr lang="pl-PL" dirty="0">
                <a:solidFill>
                  <a:schemeClr val="bg2"/>
                </a:solidFill>
              </a:rPr>
              <a:t> zwraca krotkę reprezentującą liczbę wierszy i kolumn w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7" y="3071921"/>
            <a:ext cx="6483925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index:</a:t>
            </a:r>
          </a:p>
          <a:p>
            <a:pPr lvl="1"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26" y="2973119"/>
            <a:ext cx="9760547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29" y="2999597"/>
            <a:ext cx="8810742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18" y="3429000"/>
            <a:ext cx="779336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</a:t>
            </a:r>
            <a:r>
              <a:rPr lang="pl-PL" dirty="0" err="1"/>
              <a:t>DataFrame</a:t>
            </a:r>
            <a:r>
              <a:rPr lang="pl-PL" dirty="0"/>
              <a:t>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28" y="3477608"/>
            <a:ext cx="7038944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info()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Funkcja info() wyświetla podstawowe informacje o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10" y="3126898"/>
            <a:ext cx="7239379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</a:t>
            </a:r>
            <a:r>
              <a:rPr lang="pl-PL" dirty="0" err="1"/>
              <a:t>DataFrame</a:t>
            </a:r>
            <a:r>
              <a:rPr lang="pl-PL" dirty="0"/>
              <a:t>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23" y="3429000"/>
            <a:ext cx="7670954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48" y="3429000"/>
            <a:ext cx="82857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07" y="2769424"/>
            <a:ext cx="8299586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4978F3A-D6BE-5BDE-FD73-7AD1CBE2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17" y="2365141"/>
            <a:ext cx="7679765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88" y="2132856"/>
            <a:ext cx="7749224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- Różne Podejścia do Radzenia Sobie z Nimi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63" y="2780928"/>
            <a:ext cx="6611473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lvl="1" algn="just"/>
            <a:r>
              <a:rPr lang="pl-PL" dirty="0"/>
              <a:t>Usuwanie Wartości Brakujących: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656AC4-C82D-531A-7FBC-8F396338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8" y="2686417"/>
            <a:ext cx="9661895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8. 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Wykrywanie Wartości Odstających: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F35822A-A2AB-C437-4B65-3E561ABD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08" y="2060848"/>
            <a:ext cx="561458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0CA387D-502A-0D56-01C8-D356A105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5" y="2356076"/>
            <a:ext cx="9767290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9. 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41" y="2265684"/>
            <a:ext cx="8416518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E366E63-2CF5-BEFA-84C1-45BD74E9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6" y="2348880"/>
            <a:ext cx="1061306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42" y="2384459"/>
            <a:ext cx="10791138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10. 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78" y="2064510"/>
            <a:ext cx="907784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5364CC7-E47C-57D2-F4BD-FA44789C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9" y="2536872"/>
            <a:ext cx="10937301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41" y="2540683"/>
            <a:ext cx="9676917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7A74164-D40D-38C4-ADEB-8F8272E8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8" y="2443713"/>
            <a:ext cx="11097043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8" y="2564904"/>
            <a:ext cx="1124516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11. 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009C86-9215-0488-811D-3DDEFED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66" y="2547260"/>
            <a:ext cx="9898868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3240DAE-FB86-400F-3797-4BE5EB7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01" y="2710594"/>
            <a:ext cx="9700798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8238C21-4B13-4CA9-9AEF-68AE637D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9B2F2-F5C2-43BD-9850-A27EBCD3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D9DFA9-51C1-0FED-E706-FBB63297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8A3159-3A2B-D910-3914-14A3E2F8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Uzupełnianie Wartości Brakujących: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0CC23D1-D263-CCA7-6901-A5358EF2B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7" y="2278546"/>
            <a:ext cx="11915806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6738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CE4-1D67-A23F-D01B-8699B2C6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F6E6679-5585-0975-6D28-FC8F6A39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1573E38-AD8A-FE4F-EE2E-850848D1C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9ACCC9F-A426-9EA5-7175-D8D3C469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3201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12. 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29" y="2254642"/>
            <a:ext cx="8997541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l-PL" dirty="0"/>
              <a:t>1. Średnia arytmetyczna (</a:t>
            </a:r>
            <a:r>
              <a:rPr lang="pl-PL" dirty="0" err="1"/>
              <a:t>Mean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Średnia arytmetyczna to suma wszystkich liczb podzielona przez ich ilość.</a:t>
            </a:r>
          </a:p>
          <a:p>
            <a:pPr lvl="1" algn="just"/>
            <a:r>
              <a:rPr lang="pl-PL" dirty="0"/>
              <a:t>Wzór: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Mediana:</a:t>
            </a:r>
          </a:p>
          <a:p>
            <a:pPr lvl="1" algn="just"/>
            <a:r>
              <a:rPr lang="pl-PL" dirty="0"/>
              <a:t>Mediana to środkowa wartość w uporządkowanym zbiorze danych.</a:t>
            </a:r>
          </a:p>
          <a:p>
            <a:pPr lvl="2" algn="just"/>
            <a:r>
              <a:rPr lang="pl-PL" dirty="0"/>
              <a:t>W przypadku nieparzystej liczby elementów, mediana to wartość środkowa.</a:t>
            </a:r>
          </a:p>
          <a:p>
            <a:pPr lvl="2" algn="just"/>
            <a:r>
              <a:rPr lang="pl-PL" dirty="0"/>
              <a:t>W przypadku parzystej liczby elementów, mediana to średnia arytmetyczna dwóch wartości środkowych.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C4FAD6B-21DB-9127-88D8-F6D275E5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523400"/>
            <a:ext cx="2808312" cy="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3" y="2312063"/>
            <a:ext cx="9931973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7" y="2384459"/>
            <a:ext cx="1061788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A0C8926-262F-3AE3-583D-707C1D94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3" y="2312063"/>
            <a:ext cx="9931973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90D5-A2F6-11D0-17E2-43982F90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CDA5650-3F7E-5AEF-3EAA-E8DDC774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7AC43A3-5980-EFB3-C17D-1E3D9A1E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13. 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Łączenie danych to proces łączenia dwóch lub więcej </a:t>
            </a:r>
            <a:r>
              <a:rPr lang="pl-PL" dirty="0" err="1">
                <a:solidFill>
                  <a:schemeClr val="bg2"/>
                </a:solidFill>
              </a:rPr>
              <a:t>DataFrame'ów</a:t>
            </a:r>
            <a:r>
              <a:rPr lang="pl-PL" dirty="0">
                <a:solidFill>
                  <a:schemeClr val="bg2"/>
                </a:solidFill>
              </a:rPr>
              <a:t> w celu utworzenia jednego </a:t>
            </a:r>
            <a:r>
              <a:rPr lang="pl-PL" dirty="0" err="1">
                <a:solidFill>
                  <a:schemeClr val="bg2"/>
                </a:solidFill>
              </a:rPr>
              <a:t>DataFrame'u</a:t>
            </a:r>
            <a:r>
              <a:rPr lang="pl-PL" dirty="0">
                <a:solidFill>
                  <a:schemeClr val="bg2"/>
                </a:solidFill>
              </a:rPr>
              <a:t> na podstawie wspólnych kolumn lub indeksów.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do łączenia danych używamy funkcji </a:t>
            </a:r>
            <a:r>
              <a:rPr lang="pl-PL" dirty="0" err="1">
                <a:solidFill>
                  <a:schemeClr val="bg2"/>
                </a:solidFill>
              </a:rPr>
              <a:t>merge</a:t>
            </a:r>
            <a:r>
              <a:rPr lang="pl-PL" dirty="0">
                <a:solidFill>
                  <a:schemeClr val="bg2"/>
                </a:solidFill>
              </a:rPr>
              <a:t> lub </a:t>
            </a:r>
            <a:r>
              <a:rPr lang="pl-PL" dirty="0" err="1">
                <a:solidFill>
                  <a:schemeClr val="bg2"/>
                </a:solidFill>
              </a:rPr>
              <a:t>concat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15A3B91-ED57-9B2E-614D-A39F4AC9B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1209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82" y="2083953"/>
            <a:ext cx="830263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82" y="2564904"/>
            <a:ext cx="962983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78" y="2279869"/>
            <a:ext cx="10466644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14. 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68" y="2414287"/>
            <a:ext cx="7768063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30" y="2272831"/>
            <a:ext cx="10209139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Dominanta: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Dominanta to najczęściej występująca wartość w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40" y="1995506"/>
            <a:ext cx="689852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608" y="1455407"/>
            <a:ext cx="6408712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82" y="1883115"/>
            <a:ext cx="6363235" cy="421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83" y="2012119"/>
            <a:ext cx="5945234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Odchylenie standardowe:</a:t>
            </a:r>
          </a:p>
          <a:p>
            <a:pPr lvl="1" algn="just"/>
            <a:r>
              <a:rPr lang="pl-PL" dirty="0"/>
              <a:t>Odchylenie standardowe mierzy, jak bardzo dane różnią się od średniej arytmetycznej.</a:t>
            </a:r>
          </a:p>
          <a:p>
            <a:pPr lvl="1" algn="just"/>
            <a:r>
              <a:rPr lang="pl-PL" dirty="0"/>
              <a:t>Im większe odchylenie standardowe, tym większa zmienność danych</a:t>
            </a:r>
          </a:p>
          <a:p>
            <a:pPr lvl="1" algn="just"/>
            <a:r>
              <a:rPr lang="pl-PL" dirty="0"/>
              <a:t>Wzór: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FC757C-2432-4C23-7EAE-B6CE3424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3645024"/>
            <a:ext cx="3528392" cy="10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640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39" y="2669263"/>
            <a:ext cx="8398321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6.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Wartości odstające (</a:t>
            </a:r>
            <a:r>
              <a:rPr lang="pl-PL" dirty="0" err="1"/>
              <a:t>Outliers</a:t>
            </a:r>
            <a:r>
              <a:rPr lang="pl-PL" dirty="0"/>
              <a:t>):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odstające to wartości, które znacznie odbiegają od reszty danych w zbiorze.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46" y="2236876"/>
            <a:ext cx="7380708" cy="38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215302"/>
            <a:ext cx="10829924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07" y="2053441"/>
            <a:ext cx="10299386" cy="40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4. 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Średnia arytmetyczna: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48C0449-A22A-5C3B-097C-7419E5F4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15" y="3007203"/>
            <a:ext cx="2247900" cy="46009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7B384EF-9632-BCB1-086E-F9A350B6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4509120"/>
            <a:ext cx="3744416" cy="5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3" y="1268760"/>
            <a:ext cx="5921253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06" y="2060848"/>
            <a:ext cx="986398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1: Średnia arytmetyczna, Mediana, Dominanta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581128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52" y="1843573"/>
            <a:ext cx="5227095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34" y="4023527"/>
            <a:ext cx="4549533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2: Odchylenie Standardowe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415153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86" y="2708920"/>
            <a:ext cx="6831427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3: Rozstęp, </a:t>
            </a:r>
            <a:r>
              <a:rPr lang="pl-PL" dirty="0" err="1"/>
              <a:t>Kwartyle</a:t>
            </a:r>
            <a:endParaRPr lang="pl-PL" dirty="0"/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86" y="4172471"/>
            <a:ext cx="9961028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Rozwiązanie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251" y="2099023"/>
            <a:ext cx="4533498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Parametr n=4 oznacza, że dzielimy zbiór na 4 równoliczne części.</a:t>
            </a:r>
          </a:p>
          <a:p>
            <a:pPr lvl="1"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4" y="5013176"/>
            <a:ext cx="869781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4" y="2325270"/>
            <a:ext cx="10964591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Rozkład Jednostajny: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Rozkład jednostajny charakteryzuje się równomiernym rozkładem prawdopodobieństwa w określonym zakresie.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Wszystkie wartości w danym przedziale mają równe prawdopodobieństwo wystąpienia.</a:t>
            </a:r>
          </a:p>
        </p:txBody>
      </p:sp>
    </p:spTree>
    <p:extLst>
      <p:ext uri="{BB962C8B-B14F-4D97-AF65-F5344CB8AC3E}">
        <p14:creationId xmlns:p14="http://schemas.microsoft.com/office/powerpoint/2010/main" val="502008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Rozkład Normalny (Gaussowski):</a:t>
            </a:r>
          </a:p>
          <a:p>
            <a:pPr lvl="1" algn="just"/>
            <a:r>
              <a:rPr lang="pl-PL" dirty="0"/>
              <a:t>Rozkład normalny jest najczęściej spotykanym rozkładem w statystyce.</a:t>
            </a:r>
          </a:p>
          <a:p>
            <a:pPr lvl="1" algn="just"/>
            <a:r>
              <a:rPr lang="pl-PL" dirty="0"/>
              <a:t>Charakteryzuje się kształtem dzwonu (</a:t>
            </a:r>
            <a:r>
              <a:rPr lang="pl-PL" dirty="0" err="1"/>
              <a:t>bell-shaped</a:t>
            </a:r>
            <a:r>
              <a:rPr lang="pl-PL" dirty="0"/>
              <a:t> </a:t>
            </a:r>
            <a:r>
              <a:rPr lang="pl-PL" dirty="0" err="1"/>
              <a:t>curve</a:t>
            </a:r>
            <a:r>
              <a:rPr lang="pl-PL" dirty="0"/>
              <a:t>).</a:t>
            </a:r>
          </a:p>
          <a:p>
            <a:pPr lvl="1" algn="just"/>
            <a:r>
              <a:rPr lang="pl-PL" dirty="0"/>
              <a:t>Posiada dwie ważne miary:</a:t>
            </a:r>
          </a:p>
          <a:p>
            <a:pPr lvl="2" algn="just"/>
            <a:r>
              <a:rPr lang="pl-PL" dirty="0"/>
              <a:t>średnią  </a:t>
            </a:r>
          </a:p>
          <a:p>
            <a:pPr lvl="2" algn="just"/>
            <a:r>
              <a:rPr lang="pl-PL" dirty="0"/>
              <a:t>odchylenie standardowe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FC5000B-DF15-9633-8343-66FD6099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717032"/>
            <a:ext cx="413596" cy="37683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F8D8E33-94BC-6F6C-C7A4-835E7C63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4221088"/>
            <a:ext cx="506034" cy="3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3. Rozkład Skośny: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skośny (przechylony) ma asymetryczny kształt.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skośne w lewo mają długi ogon w lewo, a wartości skośne w prawo mają długi ogon w prawo.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4. Rozkład </a:t>
            </a:r>
            <a:r>
              <a:rPr lang="pl-PL" dirty="0" err="1"/>
              <a:t>Kurtozy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Mierzy "spiczastość" lub "płaskość" rozkładu.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Rozkłady </a:t>
            </a:r>
            <a:r>
              <a:rPr lang="pl-PL" dirty="0" err="1">
                <a:solidFill>
                  <a:schemeClr val="bg2"/>
                </a:solidFill>
              </a:rPr>
              <a:t>leptokurtyczne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&gt; 3) mają dłuższe i węższe ogony, podczas gdy rozkłady </a:t>
            </a:r>
            <a:r>
              <a:rPr lang="pl-PL" dirty="0" err="1">
                <a:solidFill>
                  <a:schemeClr val="bg2"/>
                </a:solidFill>
              </a:rPr>
              <a:t>płaskokurtyczne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&lt; 3) mają krótsze ogony.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Rozkład Dwumodalny: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dwumodalny składa się z dwóch różnych </a:t>
            </a:r>
            <a:r>
              <a:rPr lang="pl-PL" dirty="0" err="1">
                <a:solidFill>
                  <a:schemeClr val="bg2"/>
                </a:solidFill>
              </a:rPr>
              <a:t>modów</a:t>
            </a:r>
            <a:r>
              <a:rPr lang="pl-PL" dirty="0">
                <a:solidFill>
                  <a:schemeClr val="bg2"/>
                </a:solidFill>
              </a:rPr>
              <a:t> (szczytów), co oznacza, że dane zawierają dwie różne dominujące wartości.</a:t>
            </a:r>
          </a:p>
        </p:txBody>
      </p:sp>
    </p:spTree>
    <p:extLst>
      <p:ext uri="{BB962C8B-B14F-4D97-AF65-F5344CB8AC3E}">
        <p14:creationId xmlns:p14="http://schemas.microsoft.com/office/powerpoint/2010/main" val="1696700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1. </a:t>
            </a:r>
            <a:r>
              <a:rPr lang="pl-PL" dirty="0" err="1"/>
              <a:t>np.random.uniform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np.random.uniform</a:t>
            </a:r>
            <a:r>
              <a:rPr lang="pl-PL" dirty="0"/>
              <a:t>() generuje losowe dane z rozkładu jednostajnego.</a:t>
            </a:r>
          </a:p>
          <a:p>
            <a:pPr lvl="2" algn="just"/>
            <a:r>
              <a:rPr lang="pl-PL" dirty="0" err="1"/>
              <a:t>low</a:t>
            </a:r>
            <a:r>
              <a:rPr lang="pl-PL" dirty="0"/>
              <a:t>: Dolny zakres wartości.</a:t>
            </a:r>
          </a:p>
          <a:p>
            <a:pPr lvl="2" algn="just"/>
            <a:r>
              <a:rPr lang="pl-PL" dirty="0"/>
              <a:t>high: Górny zakres wartości.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2954424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np.random.normal</a:t>
            </a:r>
            <a:r>
              <a:rPr lang="pl-PL" dirty="0"/>
              <a:t>()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Metoda </a:t>
            </a:r>
            <a:r>
              <a:rPr lang="pl-PL" dirty="0" err="1">
                <a:solidFill>
                  <a:schemeClr val="bg2"/>
                </a:solidFill>
              </a:rPr>
              <a:t>np.random.normal</a:t>
            </a:r>
            <a:r>
              <a:rPr lang="pl-PL" dirty="0">
                <a:solidFill>
                  <a:schemeClr val="bg2"/>
                </a:solidFill>
              </a:rPr>
              <a:t>() generuje losowe dane z rozkładu normalnego (Gaussowskiego).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loc</a:t>
            </a:r>
            <a:r>
              <a:rPr lang="pl-PL" dirty="0">
                <a:solidFill>
                  <a:schemeClr val="bg2"/>
                </a:solidFill>
              </a:rPr>
              <a:t>: Średnia rozkładu (wartość oczekiwana).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scale</a:t>
            </a:r>
            <a:r>
              <a:rPr lang="pl-PL" dirty="0">
                <a:solidFill>
                  <a:schemeClr val="bg2"/>
                </a:solidFill>
              </a:rPr>
              <a:t>: Odchylenie standardowe rozkładu.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size</a:t>
            </a:r>
            <a:r>
              <a:rPr lang="pl-PL" dirty="0">
                <a:solidFill>
                  <a:schemeClr val="bg2"/>
                </a:solidFill>
              </a:rPr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423535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3. </a:t>
            </a:r>
            <a:r>
              <a:rPr lang="pl-PL" dirty="0" err="1"/>
              <a:t>np.random.gamma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np.random.gamma</a:t>
            </a:r>
            <a:r>
              <a:rPr lang="pl-PL" dirty="0"/>
              <a:t>() generuje losowe dane z rozkładu gamma.</a:t>
            </a:r>
          </a:p>
          <a:p>
            <a:pPr lvl="2" algn="just"/>
            <a:r>
              <a:rPr lang="pl-PL" dirty="0" err="1"/>
              <a:t>shape</a:t>
            </a:r>
            <a:r>
              <a:rPr lang="pl-PL" dirty="0"/>
              <a:t>: Parametr kształtu (kształt rozkładu).</a:t>
            </a:r>
          </a:p>
          <a:p>
            <a:pPr lvl="2" algn="just"/>
            <a:r>
              <a:rPr lang="pl-PL" dirty="0" err="1"/>
              <a:t>scale</a:t>
            </a:r>
            <a:r>
              <a:rPr lang="pl-PL" dirty="0"/>
              <a:t>: Skalowanie rozkładu (opcjonalne, domyślnie 1.0).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699263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46" y="2236876"/>
            <a:ext cx="7380708" cy="38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8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1: Rozkład Jednostajny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B23E06-7D8D-1523-8224-5D9699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32" y="2471320"/>
            <a:ext cx="8060135" cy="26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2: Rozkład Normalny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8D031B-97BD-BD59-5FD2-F1794E4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84" y="2573424"/>
            <a:ext cx="8100232" cy="24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9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3: Rozkład Skośny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FF3CEA-87E1-3321-AC27-CD16D6D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78" y="2223491"/>
            <a:ext cx="7533044" cy="24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4: Rozkład dwumodalny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A872B7-8957-5F44-61E0-8824A74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8" y="2689638"/>
            <a:ext cx="8805303" cy="21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1: Rozkład Jednostajny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jednostajnym. Wykorzystaj funkcję generującą losowe liczby z rozkładu jednostajnego w zakresie od 1 do 10.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6F2FC40-DB50-19B0-894D-AC30259F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51" y="4509120"/>
            <a:ext cx="734700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35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D958D02-7F12-ADD9-BBAD-6BC58394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84" y="1674945"/>
            <a:ext cx="6134632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4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2: Rozkład Normalny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normalnym. Wykorzystaj funkcję generującą losowe liczby z rozkładu normalnego.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7780F1C-D8C8-1E64-8B1A-D8D6A5F5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21" y="4423351"/>
            <a:ext cx="8863557" cy="16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0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9928F4-E375-92CD-7447-70119EAA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11" y="1674945"/>
            <a:ext cx="596697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0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3: Rozkład Skośny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skośnym. Wykorzystaj funkcję generującą losowe liczby z rozkładu gamma.</a:t>
            </a:r>
            <a:endParaRPr lang="pl-PL" sz="2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7E1ADD0-9746-A3CD-55D0-48D687C8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27" y="4461066"/>
            <a:ext cx="7992746" cy="163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945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CE0E3BA-19D2-F6E2-CD3E-A5594FE6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46" y="1598738"/>
            <a:ext cx="5867908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7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Ćwiczenie 4: Rozkład Dwumodalny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Zadanie:</a:t>
            </a:r>
          </a:p>
          <a:p>
            <a:pPr marL="914400" lvl="2" indent="0" algn="just">
              <a:buNone/>
            </a:pPr>
            <a:r>
              <a:rPr lang="pl-PL" dirty="0"/>
              <a:t>Stwórz histogram dla zestawu danych o rozkładzie dwumodalnym. Wykorzystaj funkcję generującą losowe liczby z dwóch różnych rozkładów normalnych.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439519-26DE-85F1-6A6C-B0B07666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01" y="4745288"/>
            <a:ext cx="9393597" cy="13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27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AE12CE-A97E-B598-739E-729D3E80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681672"/>
            <a:ext cx="5799323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48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30" y="4325059"/>
            <a:ext cx="4647939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– wybrane elementy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Podstawy statystyki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Wizualizacja w 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02" y="4424826"/>
            <a:ext cx="5907396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53" y="3789040"/>
            <a:ext cx="6464894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76" y="3789040"/>
            <a:ext cx="6232647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41" y="3789040"/>
            <a:ext cx="4537317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600200" lvl="4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95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6753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13" y="4700340"/>
            <a:ext cx="8619774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Pozwala na pobieranie fragmentów listy lub napisu.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24" y="4899182"/>
            <a:ext cx="8084152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377" y="3382815"/>
            <a:ext cx="4201246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Definiowanie Funkcji: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34" y="3789040"/>
            <a:ext cx="3834932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Funkcja Anonimowa (Lambda):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27" y="2348880"/>
            <a:ext cx="4157945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4. List </a:t>
            </a:r>
            <a:r>
              <a:rPr lang="pl-PL" dirty="0" err="1"/>
              <a:t>Comprehension</a:t>
            </a:r>
            <a:endParaRPr lang="pl-PL" dirty="0"/>
          </a:p>
          <a:p>
            <a:pPr marL="800100" lvl="2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1257300" lvl="4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26" y="3789040"/>
            <a:ext cx="539394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Data i Czas:</a:t>
            </a:r>
          </a:p>
          <a:p>
            <a:pPr lvl="2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1371600" lvl="3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matematyczne: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636912"/>
            <a:ext cx="7560840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916832"/>
            <a:ext cx="6538527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statystyczne: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79" y="2636912"/>
            <a:ext cx="874978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19" y="1916832"/>
            <a:ext cx="8100762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75" y="2068978"/>
            <a:ext cx="6381049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74" y="2214273"/>
            <a:ext cx="6399051" cy="31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1257300" lvl="4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7" y="2847738"/>
            <a:ext cx="4828103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706" y="3271288"/>
            <a:ext cx="4352588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1257300" lvl="4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8" y="3531418"/>
            <a:ext cx="4911444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8" y="1772816"/>
            <a:ext cx="7421004" cy="40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</p:txBody>
      </p:sp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6049</TotalTime>
  <Words>8936</Words>
  <Application>Microsoft Office PowerPoint</Application>
  <PresentationFormat>Panoramiczny</PresentationFormat>
  <Paragraphs>1219</Paragraphs>
  <Slides>288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288</vt:i4>
      </vt:variant>
    </vt:vector>
  </HeadingPairs>
  <TitlesOfParts>
    <vt:vector size="312" baseType="lpstr">
      <vt:lpstr>Roboto</vt:lpstr>
      <vt:lpstr>Wingdings</vt:lpstr>
      <vt:lpstr>Roboto Slab</vt:lpstr>
      <vt:lpstr>Roboto Thin</vt:lpstr>
      <vt:lpstr>Arial</vt:lpstr>
      <vt:lpstr>Söhne</vt:lpstr>
      <vt:lpstr>Roboto Light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Podstawy statystyki – podstawowe pojęcia statystyczne</vt:lpstr>
      <vt:lpstr>Omówienie środowiska pracy - Jupyter Notebook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Dzień 2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97</cp:revision>
  <dcterms:created xsi:type="dcterms:W3CDTF">2023-01-16T07:56:28Z</dcterms:created>
  <dcterms:modified xsi:type="dcterms:W3CDTF">2024-09-18T21:59:34Z</dcterms:modified>
</cp:coreProperties>
</file>